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Investigative Report</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Stick to Facts</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You will be much safer if you stick to facts which you can prove are true.  That is why you check your facts and get confirmation for each one.  This is also true of secondary sources.  You must use the most valid and reliable sources you can find. Currency is also a key element of your source material.  Your sources must be recent, and accurate.  </a:t>
            </a:r>
          </a:p>
          <a:p>
            <a:pPr lvl="0">
              <a:spcBef>
                <a:spcPts val="0"/>
              </a:spcBef>
              <a:buNone/>
            </a:pPr>
            <a:r>
              <a:rPr lang="en"/>
              <a:t>Making the right </a:t>
            </a:r>
            <a:r>
              <a:rPr lang="en"/>
              <a:t>choices</a:t>
            </a:r>
            <a:r>
              <a:rPr lang="en"/>
              <a:t> here establishes your credibility as a writer and researcher.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Avoid Personal Comment</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Do not include ANY of your own opinions.  If you ad opinions--especially negative--into your investigation, you could be accused of libel or defamation by those in your story.  Your job here is to observe and report only.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Keep Your Language Simple and Objective </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Keep your sentences short and keep your language simple and precise.  </a:t>
            </a:r>
          </a:p>
          <a:p>
            <a:pPr lvl="0">
              <a:spcBef>
                <a:spcPts val="0"/>
              </a:spcBef>
              <a:buNone/>
            </a:pPr>
            <a:r>
              <a:t/>
            </a:r>
            <a:endParaRPr/>
          </a:p>
          <a:p>
            <a:pPr lvl="0">
              <a:spcBef>
                <a:spcPts val="0"/>
              </a:spcBef>
              <a:buNone/>
            </a:pPr>
            <a:r>
              <a:rPr lang="en"/>
              <a:t>Some investigations have complex facts--those that have more than one part--think chain of evidence or reasoning like in debate here.  Provide as clear a picture as possible.  </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Avoid Vague Words</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Do not include qualifiers like “very”, or “almost”, or “just” .</a:t>
            </a:r>
          </a:p>
          <a:p>
            <a:pPr lvl="0">
              <a:spcBef>
                <a:spcPts val="0"/>
              </a:spcBef>
              <a:buNone/>
            </a:pPr>
            <a:r>
              <a:rPr lang="en"/>
              <a:t>Or use vague terms like “sometime later”, or “around that time”, or “large amount”--these phrases weaken your argument and undermine your credibility. </a:t>
            </a:r>
          </a:p>
          <a:p>
            <a:pPr lvl="0">
              <a:spcBef>
                <a:spcPts val="0"/>
              </a:spcBef>
              <a:buClr>
                <a:schemeClr val="dk1"/>
              </a:buClr>
              <a:buSzPct val="61111"/>
              <a:buFont typeface="Arial"/>
              <a:buNone/>
            </a:pPr>
            <a:r>
              <a:t/>
            </a:r>
            <a:endParaRP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Check Your Work</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Check that your sources are reliable, current, and valid.  Check that your facts are correct and confirmed.  Have someone else check your work.  Nothing undermines your authority as an expert on the subject like a paper full of errors.  </a:t>
            </a:r>
          </a:p>
          <a:p>
            <a:pPr lvl="0">
              <a:spcBef>
                <a:spcPts val="0"/>
              </a:spcBef>
              <a:buNone/>
            </a:pPr>
            <a:r>
              <a:rPr lang="en"/>
              <a:t>Revise your work so that it is error free, academic on tone, and bias free.  Remember--observe and report only!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Illustrations</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1400"/>
              <a:t>Text features are essential to engaging your audience!  Choose illustrations, photos, or </a:t>
            </a:r>
            <a:r>
              <a:rPr lang="en" sz="1400"/>
              <a:t>graphs</a:t>
            </a:r>
            <a:r>
              <a:rPr lang="en" sz="1400"/>
              <a:t> and charts to help you explain your investigative process. For example, if you write and posted a survey on a social network, include the graph and discuss the implications of the data.  </a:t>
            </a:r>
          </a:p>
          <a:p>
            <a:pPr lvl="0">
              <a:spcBef>
                <a:spcPts val="0"/>
              </a:spcBef>
              <a:buNone/>
            </a:pPr>
            <a:r>
              <a:rPr lang="en" sz="1400"/>
              <a:t>Include direct quotations from people you interview in your research process.  These interviews can be conducted in person or through email.  Your choice.  </a:t>
            </a:r>
          </a:p>
          <a:p>
            <a:pPr lvl="0">
              <a:spcBef>
                <a:spcPts val="0"/>
              </a:spcBef>
              <a:buNone/>
            </a:pPr>
            <a:r>
              <a:rPr lang="en" sz="1400"/>
              <a:t>Sometimes a diagram is necessary to clarify a complex operation in your report.  Be sure to include these as needed.  </a:t>
            </a:r>
          </a:p>
          <a:p>
            <a:pPr lvl="0">
              <a:spcBef>
                <a:spcPts val="0"/>
              </a:spcBef>
              <a:buNone/>
            </a:pPr>
            <a:r>
              <a:rPr lang="en" sz="1400"/>
              <a:t>Photos can be powerful support for your work, too.  Think back to the Essay on DAPL in mother Jones that we saw on Tuesday.  If you missed class, look it up on line.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Headlines and Subheadings</a:t>
            </a: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Use these if you are chunking your information.  </a:t>
            </a:r>
          </a:p>
          <a:p>
            <a:pPr lvl="0">
              <a:spcBef>
                <a:spcPts val="0"/>
              </a:spcBef>
              <a:buNone/>
            </a:pPr>
            <a:r>
              <a:rPr lang="en"/>
              <a:t>Just like your textbook has several different sections per chapter, you may have a few sections of your own in this paper.  Dividing these by section will help your reader move through your report quickly and easily, without losing sense of your purpose.  Use a bold subheading for each </a:t>
            </a:r>
            <a:r>
              <a:rPr lang="en"/>
              <a:t>section</a:t>
            </a:r>
            <a:r>
              <a:rPr lang="en"/>
              <a:t>, but make sure each one connects back to your overall title.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Summary:  </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a:lnSpc>
                <a:spcPct val="200000"/>
              </a:lnSpc>
              <a:spcBef>
                <a:spcPts val="0"/>
              </a:spcBef>
            </a:pPr>
            <a:r>
              <a:rPr lang="en"/>
              <a:t>Uncover important stories others want to hide. </a:t>
            </a:r>
          </a:p>
          <a:p>
            <a:pPr indent="-228600" lvl="0" marL="457200">
              <a:lnSpc>
                <a:spcPct val="200000"/>
              </a:lnSpc>
              <a:spcBef>
                <a:spcPts val="0"/>
              </a:spcBef>
            </a:pPr>
            <a:r>
              <a:rPr lang="en"/>
              <a:t>Fit lots of facts together to create a whole picture.</a:t>
            </a:r>
          </a:p>
          <a:p>
            <a:pPr indent="-228600" lvl="0" marL="457200">
              <a:lnSpc>
                <a:spcPct val="200000"/>
              </a:lnSpc>
              <a:spcBef>
                <a:spcPts val="0"/>
              </a:spcBef>
            </a:pPr>
            <a:r>
              <a:rPr lang="en"/>
              <a:t>Digging deep for </a:t>
            </a:r>
            <a:r>
              <a:rPr lang="en"/>
              <a:t>information.</a:t>
            </a:r>
          </a:p>
          <a:p>
            <a:pPr indent="-228600" lvl="0" marL="457200">
              <a:lnSpc>
                <a:spcPct val="200000"/>
              </a:lnSpc>
              <a:spcBef>
                <a:spcPts val="0"/>
              </a:spcBef>
            </a:pPr>
            <a:r>
              <a:rPr lang="en"/>
              <a:t>A variety of sources.</a:t>
            </a:r>
          </a:p>
          <a:p>
            <a:pPr indent="-228600" lvl="0" marL="457200">
              <a:lnSpc>
                <a:spcPct val="200000"/>
              </a:lnSpc>
              <a:spcBef>
                <a:spcPts val="0"/>
              </a:spcBef>
            </a:pPr>
            <a:r>
              <a:rPr lang="en"/>
              <a:t>Supporting evidence for major and minor claims. </a:t>
            </a:r>
          </a:p>
          <a:p>
            <a:pPr lvl="0">
              <a:spcBef>
                <a:spcPts val="0"/>
              </a:spcBef>
              <a:buNone/>
            </a:pPr>
            <a:r>
              <a:t/>
            </a:r>
            <a:endParaRP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